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5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5" r:id="rId3"/>
    <p:sldId id="306" r:id="rId4"/>
    <p:sldId id="307" r:id="rId5"/>
    <p:sldId id="308" r:id="rId6"/>
    <p:sldId id="294" r:id="rId7"/>
    <p:sldId id="295" r:id="rId8"/>
    <p:sldId id="297" r:id="rId9"/>
    <p:sldId id="299" r:id="rId10"/>
    <p:sldId id="300" r:id="rId11"/>
    <p:sldId id="301" r:id="rId12"/>
    <p:sldId id="296" r:id="rId13"/>
    <p:sldId id="302" r:id="rId14"/>
    <p:sldId id="303" r:id="rId15"/>
    <p:sldId id="304" r:id="rId16"/>
    <p:sldId id="293" r:id="rId17"/>
    <p:sldId id="283" r:id="rId18"/>
    <p:sldId id="270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34" autoAdjust="0"/>
    <p:restoredTop sz="88034" autoAdjust="0"/>
  </p:normalViewPr>
  <p:slideViewPr>
    <p:cSldViewPr>
      <p:cViewPr varScale="1">
        <p:scale>
          <a:sx n="91" d="100"/>
          <a:sy n="91" d="100"/>
        </p:scale>
        <p:origin x="-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6/18/15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5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6/18/15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93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6/18/15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6/18/15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pPr algn="r"/>
            <a:fld id="{CCD717AA-EA39-47F3-8A0A-15B3575EDB53}" type="datetime1">
              <a:rPr lang="en-US" smtClean="0"/>
              <a:pPr algn="r"/>
              <a:t>6/18/15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</p:sldLayoutIdLst>
  <p:hf sldNum="0" hdr="0" ftr="0" dt="0"/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IPFAww8X-U" TargetMode="External"/><Relationship Id="rId4" Type="http://schemas.openxmlformats.org/officeDocument/2006/relationships/hyperlink" Target="https://www.youtube.com/watch?v=gRL7shs23Wc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0" Type="http://schemas.openxmlformats.org/officeDocument/2006/relationships/hyperlink" Target="https://www.youtube.com/watch?v=Wt5EHAqhR1c" TargetMode="External"/><Relationship Id="rId21" Type="http://schemas.openxmlformats.org/officeDocument/2006/relationships/hyperlink" Target="https://www.youtube.com/watch?v=mTa8U0Wa0q8" TargetMode="External"/><Relationship Id="rId22" Type="http://schemas.openxmlformats.org/officeDocument/2006/relationships/hyperlink" Target="https://www.youtube.com/watch?v=tR-qQcNT_fY" TargetMode="External"/><Relationship Id="rId23" Type="http://schemas.openxmlformats.org/officeDocument/2006/relationships/hyperlink" Target="https://www.youtube.com/watch?v=oKsxPW6i3pM" TargetMode="External"/><Relationship Id="rId24" Type="http://schemas.openxmlformats.org/officeDocument/2006/relationships/hyperlink" Target="https://www.youtube.com/watch?v=-0kcet4aPpQ" TargetMode="External"/><Relationship Id="rId25" Type="http://schemas.openxmlformats.org/officeDocument/2006/relationships/hyperlink" Target="https://www.youtube.com/watch?v=W9VmlF2HIN8" TargetMode="External"/><Relationship Id="rId26" Type="http://schemas.openxmlformats.org/officeDocument/2006/relationships/hyperlink" Target="https://www.youtube.com/watch?v=Zlv1rdcpS9M" TargetMode="External"/><Relationship Id="rId27" Type="http://schemas.openxmlformats.org/officeDocument/2006/relationships/hyperlink" Target="https://www.youtube.com/watch?v=ZYqcpTYQ8I4" TargetMode="External"/><Relationship Id="rId28" Type="http://schemas.openxmlformats.org/officeDocument/2006/relationships/hyperlink" Target="https://www.youtube.com/watch?v=Tog4FpNCjQ0" TargetMode="External"/><Relationship Id="rId29" Type="http://schemas.openxmlformats.org/officeDocument/2006/relationships/hyperlink" Target="https://www.youtube.com/watch?v=zRCsZ5a3aC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luC84MvRBeU" TargetMode="External"/><Relationship Id="rId3" Type="http://schemas.openxmlformats.org/officeDocument/2006/relationships/hyperlink" Target="https://www.youtube.com/watch?v=bK0X9J_pX8w" TargetMode="External"/><Relationship Id="rId4" Type="http://schemas.openxmlformats.org/officeDocument/2006/relationships/hyperlink" Target="https://www.youtube.com/watch?v=7etXoNrwP8c" TargetMode="External"/><Relationship Id="rId5" Type="http://schemas.openxmlformats.org/officeDocument/2006/relationships/hyperlink" Target="https://www.youtube.com/watch?v=etxwK9XtPBI" TargetMode="External"/><Relationship Id="rId30" Type="http://schemas.openxmlformats.org/officeDocument/2006/relationships/hyperlink" Target="https://www.youtube.com/watch?v=G1Qf2COa7Yw" TargetMode="External"/><Relationship Id="rId31" Type="http://schemas.openxmlformats.org/officeDocument/2006/relationships/hyperlink" Target="https://www.youtube.com/results?search_query=johnny+cash+hurt" TargetMode="External"/><Relationship Id="rId32" Type="http://schemas.openxmlformats.org/officeDocument/2006/relationships/hyperlink" Target="https://www.youtube.com/watch?v=KAKtLqqRbmo" TargetMode="External"/><Relationship Id="rId9" Type="http://schemas.openxmlformats.org/officeDocument/2006/relationships/hyperlink" Target="https://www.youtube.com/watch?v=fhcpubAVdmc" TargetMode="External"/><Relationship Id="rId6" Type="http://schemas.openxmlformats.org/officeDocument/2006/relationships/hyperlink" Target="https://www.youtube.com/watch?v=ih1945e4q7I" TargetMode="External"/><Relationship Id="rId7" Type="http://schemas.openxmlformats.org/officeDocument/2006/relationships/hyperlink" Target="https://www.youtube.com/watch?v=_W6KX20i7Gc" TargetMode="External"/><Relationship Id="rId8" Type="http://schemas.openxmlformats.org/officeDocument/2006/relationships/hyperlink" Target="https://www.youtube.com/watch?v=QE5Cr5hdf4I" TargetMode="External"/><Relationship Id="rId33" Type="http://schemas.openxmlformats.org/officeDocument/2006/relationships/hyperlink" Target="https://www.youtube.com/watch?v=DCl3Za4dg4I" TargetMode="External"/><Relationship Id="rId34" Type="http://schemas.openxmlformats.org/officeDocument/2006/relationships/hyperlink" Target="https://www.youtube.com/watch?v=MYgqZYQYzwA" TargetMode="External"/><Relationship Id="rId35" Type="http://schemas.openxmlformats.org/officeDocument/2006/relationships/hyperlink" Target="https://www.youtube.com/watch?v=mhujM7T1_fQ" TargetMode="External"/><Relationship Id="rId36" Type="http://schemas.openxmlformats.org/officeDocument/2006/relationships/hyperlink" Target="https://www.youtube.com/watch?v=x0I6mhZ5wMw" TargetMode="External"/><Relationship Id="rId10" Type="http://schemas.openxmlformats.org/officeDocument/2006/relationships/hyperlink" Target="https://www.youtube.com/watch?v=QvfVDwvIR5s" TargetMode="External"/><Relationship Id="rId11" Type="http://schemas.openxmlformats.org/officeDocument/2006/relationships/hyperlink" Target="https://www.youtube.com/watch?v=TCBttS_y7lE" TargetMode="External"/><Relationship Id="rId12" Type="http://schemas.openxmlformats.org/officeDocument/2006/relationships/hyperlink" Target="https://www.youtube.com/watch?v=KUmZp8pR1uc" TargetMode="External"/><Relationship Id="rId13" Type="http://schemas.openxmlformats.org/officeDocument/2006/relationships/hyperlink" Target="https://www.youtube.com/watch?v=6jAdwsINfpU" TargetMode="External"/><Relationship Id="rId14" Type="http://schemas.openxmlformats.org/officeDocument/2006/relationships/hyperlink" Target="https://www.youtube.com/watch?v=H_CwT7p8-e8" TargetMode="External"/><Relationship Id="rId15" Type="http://schemas.openxmlformats.org/officeDocument/2006/relationships/hyperlink" Target="https://www.youtube.com/watch?v=Qev-i9-VKlY" TargetMode="External"/><Relationship Id="rId16" Type="http://schemas.openxmlformats.org/officeDocument/2006/relationships/hyperlink" Target="https://www.youtube.com/watch?v=wS4InT7Ycdk" TargetMode="External"/><Relationship Id="rId17" Type="http://schemas.openxmlformats.org/officeDocument/2006/relationships/hyperlink" Target="https://www.youtube.com/watch?v=5HRFGpMXXhY" TargetMode="External"/><Relationship Id="rId18" Type="http://schemas.openxmlformats.org/officeDocument/2006/relationships/hyperlink" Target="https://www.youtube.com/watch?v=khHvMdzsW2c" TargetMode="External"/><Relationship Id="rId19" Type="http://schemas.openxmlformats.org/officeDocument/2006/relationships/hyperlink" Target="https://www.youtube.com/watch?v=6Q-l-7A9sBo" TargetMode="External"/><Relationship Id="rId37" Type="http://schemas.openxmlformats.org/officeDocument/2006/relationships/hyperlink" Target="https://www.youtube.com/watch?v=peH8UGccbX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pPr algn="ctr"/>
            <a:r>
              <a:rPr lang="en-US" dirty="0" smtClean="0"/>
              <a:t>The rudiments of what is music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276600"/>
            <a:ext cx="8153399" cy="17526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US" dirty="0" smtClean="0"/>
              <a:t>What is the stuff on the page?</a:t>
            </a:r>
          </a:p>
          <a:p>
            <a:pPr marL="514350" indent="-514350">
              <a:buFont typeface="+mj-lt"/>
              <a:buAutoNum type="romanUcPeriod"/>
            </a:pPr>
            <a:r>
              <a:rPr lang="en-US" dirty="0" smtClean="0"/>
              <a:t>Breaking down rhythm</a:t>
            </a:r>
          </a:p>
          <a:p>
            <a:pPr marL="514350" indent="-514350">
              <a:buFont typeface="+mj-lt"/>
              <a:buAutoNum type="romanUcPeriod"/>
            </a:pPr>
            <a:r>
              <a:rPr lang="en-US" dirty="0" smtClean="0"/>
              <a:t>Breaking how do you know what the notes are?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What would be half of a quarter note?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3159125" cy="4876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The next smallest note is an 8</a:t>
            </a:r>
            <a:r>
              <a:rPr lang="en-US" baseline="30000" dirty="0" smtClean="0"/>
              <a:t>th</a:t>
            </a:r>
            <a:r>
              <a:rPr lang="en-US" dirty="0" smtClean="0"/>
              <a:t> note!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How long does that last?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Right! only ½ a beat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let’s go one more...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2" b="87012"/>
          <a:stretch/>
        </p:blipFill>
        <p:spPr bwMode="auto">
          <a:xfrm>
            <a:off x="4549322" y="1600200"/>
            <a:ext cx="4307037" cy="84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stCxn id="4" idx="2"/>
          </p:cNvCxnSpPr>
          <p:nvPr/>
        </p:nvCxnSpPr>
        <p:spPr>
          <a:xfrm>
            <a:off x="6702841" y="2447394"/>
            <a:ext cx="459959" cy="2958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8" t="10848" b="77598"/>
          <a:stretch/>
        </p:blipFill>
        <p:spPr bwMode="auto">
          <a:xfrm>
            <a:off x="4495800" y="2743200"/>
            <a:ext cx="4267200" cy="75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6172200" y="24384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845841" y="3514194"/>
            <a:ext cx="459959" cy="2958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315200" y="35052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559841" y="3514194"/>
            <a:ext cx="459959" cy="2958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029200" y="35052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5" t="20690" r="3727" b="67756"/>
          <a:stretch/>
        </p:blipFill>
        <p:spPr bwMode="auto">
          <a:xfrm>
            <a:off x="4419600" y="3894534"/>
            <a:ext cx="4501208" cy="75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>
            <a:off x="8684041" y="4657194"/>
            <a:ext cx="231359" cy="3720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382000" y="46482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388641" y="4657194"/>
            <a:ext cx="231359" cy="3720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086600" y="46482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093241" y="4657194"/>
            <a:ext cx="231359" cy="3720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791200" y="46482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645441" y="4657194"/>
            <a:ext cx="231359" cy="3720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4343400" y="46482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5" t="31174" b="59198"/>
          <a:stretch/>
        </p:blipFill>
        <p:spPr bwMode="auto">
          <a:xfrm>
            <a:off x="4038601" y="5029200"/>
            <a:ext cx="5029200" cy="62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2344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What would be half of an 8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note?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3159125" cy="4876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The next smallest note is an 16</a:t>
            </a:r>
            <a:r>
              <a:rPr lang="en-US" baseline="30000" dirty="0" smtClean="0"/>
              <a:t>th</a:t>
            </a:r>
            <a:r>
              <a:rPr lang="en-US" dirty="0" smtClean="0"/>
              <a:t> note!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How long does that last?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Right! only ¼ a beat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2" b="87012"/>
          <a:stretch/>
        </p:blipFill>
        <p:spPr bwMode="auto">
          <a:xfrm>
            <a:off x="4549322" y="1219200"/>
            <a:ext cx="4307037" cy="84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6702841" y="2066394"/>
            <a:ext cx="459959" cy="2958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8" t="10848" b="77598"/>
          <a:stretch/>
        </p:blipFill>
        <p:spPr bwMode="auto">
          <a:xfrm>
            <a:off x="4495800" y="2362200"/>
            <a:ext cx="4267200" cy="75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6172200" y="2057400"/>
            <a:ext cx="457200" cy="3048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845841" y="3133194"/>
            <a:ext cx="459959" cy="2958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315200" y="3124200"/>
            <a:ext cx="457200" cy="3048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559841" y="3133194"/>
            <a:ext cx="459959" cy="2958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029200" y="3124200"/>
            <a:ext cx="457200" cy="3048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5" t="20690" r="3727" b="67756"/>
          <a:stretch/>
        </p:blipFill>
        <p:spPr bwMode="auto">
          <a:xfrm>
            <a:off x="4419600" y="3513534"/>
            <a:ext cx="4501208" cy="75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>
            <a:off x="8684041" y="4276194"/>
            <a:ext cx="2313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382000" y="4267200"/>
            <a:ext cx="2286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391400" y="4267200"/>
            <a:ext cx="789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934200" y="4267200"/>
            <a:ext cx="3048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019800" y="4267200"/>
            <a:ext cx="762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562600" y="4267200"/>
            <a:ext cx="3048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645441" y="4276194"/>
            <a:ext cx="2313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4343400" y="4267200"/>
            <a:ext cx="2286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5" t="31174" b="59198"/>
          <a:stretch/>
        </p:blipFill>
        <p:spPr bwMode="auto">
          <a:xfrm>
            <a:off x="4038601" y="4648200"/>
            <a:ext cx="4876799" cy="62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>
            <a:off x="4340641" y="5190594"/>
            <a:ext cx="27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4038600" y="5181600"/>
            <a:ext cx="2286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874041" y="5190594"/>
            <a:ext cx="2313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724400" y="5181600"/>
            <a:ext cx="762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7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7" t="39519" r="63129" b="49783"/>
          <a:stretch/>
        </p:blipFill>
        <p:spPr bwMode="auto">
          <a:xfrm>
            <a:off x="3810000" y="5580713"/>
            <a:ext cx="1295400" cy="66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" name="Straight Arrow Connector 47"/>
          <p:cNvCxnSpPr/>
          <p:nvPr/>
        </p:nvCxnSpPr>
        <p:spPr>
          <a:xfrm>
            <a:off x="8226841" y="5190594"/>
            <a:ext cx="27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7924800" y="5181600"/>
            <a:ext cx="2286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8760241" y="5190594"/>
            <a:ext cx="2313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8610600" y="5181600"/>
            <a:ext cx="762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5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7" t="39519" r="63129" b="49783"/>
          <a:stretch/>
        </p:blipFill>
        <p:spPr bwMode="auto">
          <a:xfrm>
            <a:off x="7696200" y="5580713"/>
            <a:ext cx="1447800" cy="66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3" name="Straight Arrow Connector 52"/>
          <p:cNvCxnSpPr/>
          <p:nvPr/>
        </p:nvCxnSpPr>
        <p:spPr>
          <a:xfrm>
            <a:off x="6855241" y="5190594"/>
            <a:ext cx="27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6553200" y="5181600"/>
            <a:ext cx="2286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7388641" y="5190594"/>
            <a:ext cx="2313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7239000" y="5181600"/>
            <a:ext cx="762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57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7" t="39519" r="63129" b="49783"/>
          <a:stretch/>
        </p:blipFill>
        <p:spPr bwMode="auto">
          <a:xfrm>
            <a:off x="6324600" y="5580713"/>
            <a:ext cx="1447800" cy="66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8" name="Straight Arrow Connector 57"/>
          <p:cNvCxnSpPr/>
          <p:nvPr/>
        </p:nvCxnSpPr>
        <p:spPr>
          <a:xfrm>
            <a:off x="5636041" y="5190594"/>
            <a:ext cx="27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5334000" y="5181600"/>
            <a:ext cx="2286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6169441" y="5190594"/>
            <a:ext cx="231359" cy="37200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6019800" y="5181600"/>
            <a:ext cx="76200" cy="3810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6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7" t="39519" r="63129" b="49783"/>
          <a:stretch/>
        </p:blipFill>
        <p:spPr bwMode="auto">
          <a:xfrm>
            <a:off x="5105400" y="5580713"/>
            <a:ext cx="1295400" cy="66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4923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41"/>
          <a:stretch/>
        </p:blipFill>
        <p:spPr bwMode="auto">
          <a:xfrm>
            <a:off x="457200" y="1371600"/>
            <a:ext cx="6629400" cy="331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So the whole rhythm tree looks like this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086600" y="1371600"/>
            <a:ext cx="1981200" cy="327660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u="sng" dirty="0" smtClean="0">
                <a:solidFill>
                  <a:srgbClr val="000000"/>
                </a:solidFill>
              </a:rPr>
              <a:t>Value:</a:t>
            </a:r>
            <a:endParaRPr lang="en-US" u="sng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98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is the opposite of noise?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4200" y="990600"/>
            <a:ext cx="2209800" cy="13716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So the noisy side looks like this: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0" y="3581400"/>
            <a:ext cx="1905000" cy="1600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And the quiet side looks like this: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1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" r="907" b="49477"/>
          <a:stretch/>
        </p:blipFill>
        <p:spPr bwMode="auto">
          <a:xfrm>
            <a:off x="533400" y="914400"/>
            <a:ext cx="6096000" cy="2620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" t="51650" r="182"/>
          <a:stretch/>
        </p:blipFill>
        <p:spPr bwMode="auto">
          <a:xfrm>
            <a:off x="1828800" y="3657600"/>
            <a:ext cx="6237178" cy="303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1350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40" y="381000"/>
            <a:ext cx="8246760" cy="652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824753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So the whole thing: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472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let’s play a game: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18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those rules of counting?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Each measure starts with 1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Count as high as the time signature says...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Don’t repeat numbers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(parenthesis for held notes)   and circles around rests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410200" y="4495800"/>
            <a:ext cx="2209800" cy="457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14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body" sz="quarter" idx="4294967295"/>
          </p:nvPr>
        </p:nvSpPr>
        <p:spPr>
          <a:xfrm>
            <a:off x="0" y="0"/>
            <a:ext cx="8077200" cy="838200"/>
          </a:xfrm>
        </p:spPr>
        <p:txBody>
          <a:bodyPr>
            <a:noAutofit/>
          </a:bodyPr>
          <a:lstStyle>
            <a:extLst/>
          </a:lstStyle>
          <a:p>
            <a:pPr marL="0" indent="0" algn="ctr">
              <a:buNone/>
            </a:pPr>
            <a:r>
              <a:rPr lang="en-US" sz="3600" dirty="0" smtClean="0"/>
              <a:t>Level 1:  halves and wholes!</a:t>
            </a:r>
            <a:endParaRPr lang="en-US" sz="3600" dirty="0"/>
          </a:p>
        </p:txBody>
      </p:sp>
      <p:sp>
        <p:nvSpPr>
          <p:cNvPr id="18" name="Rectangle 3"/>
          <p:cNvSpPr txBox="1">
            <a:spLocks/>
          </p:cNvSpPr>
          <p:nvPr/>
        </p:nvSpPr>
        <p:spPr>
          <a:xfrm>
            <a:off x="152400" y="5257800"/>
            <a:ext cx="8077200" cy="1143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2400" dirty="0" smtClean="0"/>
              <a:t>Ask questions now if you are confused!</a:t>
            </a:r>
          </a:p>
          <a:p>
            <a:pPr algn="ctr"/>
            <a:r>
              <a:rPr lang="en-US" sz="1200" dirty="0" smtClean="0"/>
              <a:t>(SM:  1 – 12)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647" r="2633"/>
          <a:stretch/>
        </p:blipFill>
        <p:spPr>
          <a:xfrm>
            <a:off x="0" y="990600"/>
            <a:ext cx="9227441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1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105" r="1412"/>
          <a:stretch/>
        </p:blipFill>
        <p:spPr>
          <a:xfrm>
            <a:off x="-20496" y="1219200"/>
            <a:ext cx="9164496" cy="2667000"/>
          </a:xfrm>
          <a:prstGeom prst="rect">
            <a:avLst/>
          </a:prstGeom>
        </p:spPr>
      </p:pic>
      <p:sp>
        <p:nvSpPr>
          <p:cNvPr id="5" name="Rectangle 3"/>
          <p:cNvSpPr txBox="1">
            <a:spLocks/>
          </p:cNvSpPr>
          <p:nvPr/>
        </p:nvSpPr>
        <p:spPr>
          <a:xfrm>
            <a:off x="0" y="381000"/>
            <a:ext cx="80772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4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22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0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 smtClean="0"/>
              <a:t>Level 2:  Integrating quarter notes</a:t>
            </a:r>
            <a:endParaRPr lang="en-US" sz="3600" dirty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152400" y="5257800"/>
            <a:ext cx="8077200" cy="1143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2400" dirty="0" smtClean="0"/>
              <a:t>Ask questions now if you are confused!</a:t>
            </a:r>
          </a:p>
          <a:p>
            <a:pPr algn="ctr"/>
            <a:r>
              <a:rPr lang="en-US" sz="2400" dirty="0" smtClean="0"/>
              <a:t>(SM:  12 – 15)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/>
          </p:cNvSpPr>
          <p:nvPr/>
        </p:nvSpPr>
        <p:spPr>
          <a:xfrm>
            <a:off x="-76200" y="381000"/>
            <a:ext cx="92964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4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22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0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/>
              <a:t>Level 3:  Integrating quarter notes with new time sigs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495" r="1716"/>
          <a:stretch/>
        </p:blipFill>
        <p:spPr>
          <a:xfrm>
            <a:off x="0" y="1371600"/>
            <a:ext cx="9144000" cy="3122018"/>
          </a:xfrm>
          <a:prstGeom prst="rect">
            <a:avLst/>
          </a:prstGeom>
        </p:spPr>
      </p:pic>
      <p:sp>
        <p:nvSpPr>
          <p:cNvPr id="5" name="Rectangle 3"/>
          <p:cNvSpPr txBox="1">
            <a:spLocks/>
          </p:cNvSpPr>
          <p:nvPr/>
        </p:nvSpPr>
        <p:spPr>
          <a:xfrm>
            <a:off x="152400" y="5257800"/>
            <a:ext cx="8077200" cy="1143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2400" dirty="0" smtClean="0"/>
              <a:t>Ask questions now if you are confused!</a:t>
            </a:r>
          </a:p>
          <a:p>
            <a:pPr algn="ctr"/>
            <a:r>
              <a:rPr lang="en-US" sz="2400" dirty="0" smtClean="0"/>
              <a:t>(SM:  16)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6733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heck is all that stuff?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3335" y="1892300"/>
            <a:ext cx="9565199" cy="3517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67000" y="3886200"/>
            <a:ext cx="1600200" cy="304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43400" y="3962400"/>
            <a:ext cx="1600200" cy="304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90600" y="3962400"/>
            <a:ext cx="1600200" cy="304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66800" y="3048000"/>
            <a:ext cx="1600200" cy="304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09800" y="54102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3656013" algn="l"/>
              </a:tabLst>
            </a:pPr>
            <a:r>
              <a:rPr lang="en-US" u="sng" dirty="0" smtClean="0"/>
              <a:t>Vocabulary:</a:t>
            </a:r>
          </a:p>
          <a:p>
            <a:pPr>
              <a:tabLst>
                <a:tab pos="3656013" algn="l"/>
              </a:tabLst>
            </a:pPr>
            <a:r>
              <a:rPr lang="en-US" dirty="0" smtClean="0"/>
              <a:t>clef	key signature</a:t>
            </a:r>
          </a:p>
          <a:p>
            <a:pPr>
              <a:tabLst>
                <a:tab pos="3656013" algn="l"/>
              </a:tabLst>
            </a:pPr>
            <a:r>
              <a:rPr lang="en-US" dirty="0" smtClean="0"/>
              <a:t>measure/ bar	</a:t>
            </a:r>
            <a:r>
              <a:rPr lang="en-US" dirty="0"/>
              <a:t>time </a:t>
            </a:r>
            <a:r>
              <a:rPr lang="en-US" dirty="0" smtClean="0"/>
              <a:t>signature</a:t>
            </a:r>
          </a:p>
          <a:p>
            <a:pPr>
              <a:tabLst>
                <a:tab pos="3656013" algn="l"/>
              </a:tabLst>
            </a:pPr>
            <a:r>
              <a:rPr lang="en-US" dirty="0" err="1" smtClean="0"/>
              <a:t>Barline</a:t>
            </a:r>
            <a:r>
              <a:rPr lang="en-US" dirty="0" smtClean="0"/>
              <a:t>	staff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767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6459537" cy="1143000"/>
          </a:xfrm>
        </p:spPr>
        <p:txBody>
          <a:bodyPr/>
          <a:lstStyle/>
          <a:p>
            <a:r>
              <a:rPr lang="en-US" dirty="0" smtClean="0"/>
              <a:t>Introducing the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381000"/>
            <a:ext cx="2688140" cy="40386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914400" y="2362200"/>
            <a:ext cx="7273925" cy="352901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200" dirty="0" smtClean="0"/>
              <a:t>Ties are used to do what?  _______________</a:t>
            </a:r>
          </a:p>
          <a:p>
            <a:pPr marL="0" indent="0" algn="ctr">
              <a:buNone/>
            </a:pP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Right!  Hold things together!</a:t>
            </a:r>
          </a:p>
          <a:p>
            <a:pPr marL="0" indent="0" algn="ctr">
              <a:buNone/>
            </a:pPr>
            <a:r>
              <a:rPr lang="en-US" sz="3200" dirty="0" smtClean="0"/>
              <a:t>When we have ties, we simply treat them like held notes!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26765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/>
          </p:cNvSpPr>
          <p:nvPr/>
        </p:nvSpPr>
        <p:spPr>
          <a:xfrm>
            <a:off x="762000" y="304800"/>
            <a:ext cx="80772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4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22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0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 smtClean="0"/>
              <a:t>Level 4:  Using ties!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188" r="1259"/>
          <a:stretch/>
        </p:blipFill>
        <p:spPr>
          <a:xfrm>
            <a:off x="0" y="1143000"/>
            <a:ext cx="91440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42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Knowing about acne...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not alone... Notes get zits too! </a:t>
            </a:r>
            <a:r>
              <a:rPr lang="en-US" dirty="0" smtClean="0">
                <a:sym typeface="Wingdings"/>
              </a:rPr>
              <a:t></a:t>
            </a:r>
          </a:p>
          <a:p>
            <a:pPr lvl="1"/>
            <a:r>
              <a:rPr lang="en-US" dirty="0" smtClean="0">
                <a:sym typeface="Wingdings"/>
              </a:rPr>
              <a:t>These zits make these notes special.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When you see a dot it means:</a:t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pPr marL="457200" lvl="1" indent="0">
              <a:buNone/>
            </a:pPr>
            <a:r>
              <a:rPr lang="en-US" dirty="0" smtClean="0">
                <a:sym typeface="Wingdings"/>
              </a:rPr>
              <a:t>______________________________________________________________________________________________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294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So let’s break this down...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4400" dirty="0" smtClean="0">
                <a:latin typeface="Reprise" charset="2"/>
                <a:cs typeface="Reprise" charset="2"/>
              </a:rPr>
              <a:t>w  .   -&gt;   _______ +  ________ = _________</a:t>
            </a:r>
          </a:p>
          <a:p>
            <a:pPr>
              <a:buFont typeface="+mj-lt"/>
              <a:buAutoNum type="arabicPeriod"/>
            </a:pPr>
            <a:r>
              <a:rPr lang="en-US" sz="4400" dirty="0" smtClean="0">
                <a:latin typeface="Reprise" charset="2"/>
                <a:cs typeface="Reprise" charset="2"/>
              </a:rPr>
              <a:t>h  . </a:t>
            </a:r>
            <a:r>
              <a:rPr lang="en-US" sz="4400" dirty="0">
                <a:latin typeface="Reprise" charset="2"/>
                <a:cs typeface="Reprise" charset="2"/>
              </a:rPr>
              <a:t>-&gt;   _______ +  ________ = _________</a:t>
            </a:r>
          </a:p>
          <a:p>
            <a:pPr>
              <a:buFont typeface="+mj-lt"/>
              <a:buAutoNum type="arabicPeriod"/>
            </a:pPr>
            <a:r>
              <a:rPr lang="en-US" sz="4400" dirty="0" smtClean="0">
                <a:latin typeface="Reprise" charset="2"/>
                <a:cs typeface="Reprise" charset="2"/>
              </a:rPr>
              <a:t>q . </a:t>
            </a:r>
            <a:r>
              <a:rPr lang="en-US" sz="4400" dirty="0">
                <a:latin typeface="Reprise" charset="2"/>
                <a:cs typeface="Reprise" charset="2"/>
              </a:rPr>
              <a:t>-&gt;   _______ +  ________ = _________</a:t>
            </a:r>
          </a:p>
          <a:p>
            <a:pPr>
              <a:buFont typeface="+mj-lt"/>
              <a:buAutoNum type="arabicPeriod"/>
            </a:pPr>
            <a:r>
              <a:rPr lang="en-US" sz="4400" dirty="0" smtClean="0">
                <a:latin typeface="Reprise" charset="2"/>
                <a:cs typeface="Reprise" charset="2"/>
              </a:rPr>
              <a:t>e. </a:t>
            </a:r>
            <a:r>
              <a:rPr lang="en-US" sz="4400" dirty="0">
                <a:latin typeface="Reprise" charset="2"/>
                <a:cs typeface="Reprise" charset="2"/>
              </a:rPr>
              <a:t>-&gt;   _______ +  ________ = </a:t>
            </a:r>
            <a:r>
              <a:rPr lang="en-US" sz="4400" dirty="0" smtClean="0">
                <a:latin typeface="Reprise" charset="2"/>
                <a:cs typeface="Reprise" charset="2"/>
              </a:rPr>
              <a:t>_________ </a:t>
            </a:r>
            <a:endParaRPr lang="en-US" sz="4400" dirty="0">
              <a:latin typeface="Reprise" charset="2"/>
              <a:cs typeface="Reprise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19806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10" r="1106"/>
          <a:stretch/>
        </p:blipFill>
        <p:spPr>
          <a:xfrm>
            <a:off x="0" y="1447800"/>
            <a:ext cx="9042827" cy="3810000"/>
          </a:xfrm>
          <a:prstGeom prst="rect">
            <a:avLst/>
          </a:prstGeom>
        </p:spPr>
      </p:pic>
      <p:sp>
        <p:nvSpPr>
          <p:cNvPr id="5" name="Rectangle 3"/>
          <p:cNvSpPr txBox="1">
            <a:spLocks/>
          </p:cNvSpPr>
          <p:nvPr/>
        </p:nvSpPr>
        <p:spPr>
          <a:xfrm>
            <a:off x="0" y="3810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4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22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0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 smtClean="0"/>
              <a:t>Level 5: Dots and ties and time sigs, oh my!</a:t>
            </a:r>
            <a:endParaRPr lang="en-US" sz="3200" dirty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152400" y="5867400"/>
            <a:ext cx="8077200" cy="762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n-US" sz="2400" dirty="0" smtClean="0"/>
              <a:t>Ask questions now!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9445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/>
          </p:cNvSpPr>
          <p:nvPr/>
        </p:nvSpPr>
        <p:spPr>
          <a:xfrm>
            <a:off x="0" y="381000"/>
            <a:ext cx="80772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4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22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0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 smtClean="0"/>
              <a:t>One more practice...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41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6"/>
            <a:ext cx="7583488" cy="5701554"/>
          </a:xfrm>
        </p:spPr>
        <p:txBody>
          <a:bodyPr/>
          <a:lstStyle/>
          <a:p>
            <a:r>
              <a:rPr lang="en-US" sz="5400" dirty="0" smtClean="0"/>
              <a:t>Let’s see if you can be graded for it...?</a:t>
            </a:r>
            <a:br>
              <a:rPr lang="en-US" sz="5400" dirty="0" smtClean="0"/>
            </a:b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>What about with  </a:t>
            </a:r>
            <a:r>
              <a:rPr lang="en-US" sz="5400" dirty="0" smtClean="0">
                <a:latin typeface="Reprise" charset="2"/>
                <a:cs typeface="Reprise" charset="2"/>
              </a:rPr>
              <a:t>e </a:t>
            </a:r>
            <a:r>
              <a:rPr lang="en-US" sz="5400" dirty="0" smtClean="0"/>
              <a:t>notes?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87081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9144000" cy="3124200"/>
          </a:xfrm>
          <a:prstGeom prst="rect">
            <a:avLst/>
          </a:prstGeom>
        </p:spPr>
      </p:pic>
      <p:sp>
        <p:nvSpPr>
          <p:cNvPr id="5" name="Rectangle 3"/>
          <p:cNvSpPr txBox="1">
            <a:spLocks/>
          </p:cNvSpPr>
          <p:nvPr/>
        </p:nvSpPr>
        <p:spPr>
          <a:xfrm>
            <a:off x="381000" y="381000"/>
            <a:ext cx="8077200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4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22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20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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1000"/>
              </a:spcBef>
              <a:spcAft>
                <a:spcPts val="0"/>
              </a:spcAft>
              <a:buSzPct val="90000"/>
              <a:buFont typeface="Wingdings" pitchFamily="2" charset="2"/>
              <a:buChar char=""/>
              <a:defRPr sz="1800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7432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32004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6576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{"/>
              <a:defRPr lang="en-US" sz="1800" kern="1200" baseline="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4114800" indent="-457200" algn="l" defTabSz="914400" rtl="0" eaLnBrk="1" latinLnBrk="0" hangingPunct="1">
              <a:spcBef>
                <a:spcPts val="1000"/>
              </a:spcBef>
              <a:buSzPct val="90000"/>
              <a:buFont typeface="Wingdings" pitchFamily="2" charset="2"/>
              <a:buChar char="|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dirty="0" smtClean="0"/>
              <a:t>Level 6: With </a:t>
            </a:r>
            <a:r>
              <a:rPr lang="en-US" sz="3200" dirty="0" smtClean="0">
                <a:latin typeface="Reprise" charset="2"/>
                <a:cs typeface="Reprise" charset="2"/>
              </a:rPr>
              <a:t>e</a:t>
            </a:r>
            <a:r>
              <a:rPr lang="en-US" sz="3200" dirty="0" smtClean="0"/>
              <a:t> notes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28899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02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89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65" t="27678" r="84533" b="35690"/>
          <a:stretch/>
        </p:blipFill>
        <p:spPr>
          <a:xfrm>
            <a:off x="125594" y="1898118"/>
            <a:ext cx="1297813" cy="251221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i="1" dirty="0" smtClean="0"/>
              <a:t>So what’s the difference between these two clefs?</a:t>
            </a:r>
            <a:endParaRPr lang="en-US" sz="4000" b="0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52599" y="1600201"/>
            <a:ext cx="6435725" cy="2667000"/>
          </a:xfrm>
        </p:spPr>
        <p:txBody>
          <a:bodyPr/>
          <a:lstStyle/>
          <a:p>
            <a:r>
              <a:rPr lang="en-US" dirty="0"/>
              <a:t>Why</a:t>
            </a:r>
            <a:r>
              <a:rPr lang="en-US" dirty="0" smtClean="0"/>
              <a:t>?</a:t>
            </a:r>
          </a:p>
          <a:p>
            <a:r>
              <a:rPr lang="en-US" dirty="0" smtClean="0"/>
              <a:t>Let’s talk about humans...</a:t>
            </a:r>
          </a:p>
          <a:p>
            <a:pPr lvl="1"/>
            <a:r>
              <a:rPr lang="en-US" dirty="0" smtClean="0">
                <a:hlinkClick r:id="rId3"/>
              </a:rPr>
              <a:t>Women</a:t>
            </a:r>
            <a:r>
              <a:rPr lang="en-US" dirty="0" smtClean="0"/>
              <a:t> sing on the treble clef</a:t>
            </a:r>
          </a:p>
          <a:p>
            <a:pPr lvl="1"/>
            <a:r>
              <a:rPr lang="en-US" dirty="0" smtClean="0">
                <a:hlinkClick r:id="rId4"/>
              </a:rPr>
              <a:t>Men </a:t>
            </a:r>
            <a:r>
              <a:rPr lang="en-US" dirty="0" smtClean="0"/>
              <a:t>sing on the bass clef</a:t>
            </a:r>
          </a:p>
        </p:txBody>
      </p:sp>
      <p:sp>
        <p:nvSpPr>
          <p:cNvPr id="5" name="Oval 4"/>
          <p:cNvSpPr/>
          <p:nvPr/>
        </p:nvSpPr>
        <p:spPr>
          <a:xfrm>
            <a:off x="685800" y="2057400"/>
            <a:ext cx="304800" cy="914400"/>
          </a:xfrm>
          <a:prstGeom prst="ellipse">
            <a:avLst/>
          </a:prstGeom>
          <a:solidFill>
            <a:schemeClr val="accent5">
              <a:shade val="80000"/>
              <a:satMod val="110000"/>
              <a:alpha val="25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85800" y="3429000"/>
            <a:ext cx="304800" cy="533400"/>
          </a:xfrm>
          <a:prstGeom prst="ellipse">
            <a:avLst/>
          </a:prstGeom>
          <a:solidFill>
            <a:schemeClr val="accent1">
              <a:shade val="80000"/>
              <a:satMod val="110000"/>
              <a:alpha val="3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598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There are 4 different voice parts for humans:</a:t>
            </a:r>
            <a:endParaRPr lang="en-US" sz="4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495447"/>
              </p:ext>
            </p:extLst>
          </p:nvPr>
        </p:nvGraphicFramePr>
        <p:xfrm>
          <a:off x="228600" y="1397000"/>
          <a:ext cx="8610600" cy="476503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600200"/>
                <a:gridCol w="1371600"/>
                <a:gridCol w="5638800"/>
              </a:tblGrid>
              <a:tr h="86360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Voice Part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Famous Names / Names we might know...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63600">
                <a:tc>
                  <a:txBody>
                    <a:bodyPr/>
                    <a:lstStyle/>
                    <a:p>
                      <a:r>
                        <a:rPr lang="en-US" dirty="0" smtClean="0"/>
                        <a:t>Soprano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highest female voice part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hlinkClick r:id="rId2"/>
                        </a:rPr>
                        <a:t>Kathleen </a:t>
                      </a:r>
                      <a:r>
                        <a:rPr lang="en-US" sz="1400" baseline="0" dirty="0" err="1" smtClean="0">
                          <a:hlinkClick r:id="rId2"/>
                        </a:rPr>
                        <a:t>Battle</a:t>
                      </a:r>
                      <a:r>
                        <a:rPr lang="en-US" sz="1400" baseline="0" dirty="0" err="1" smtClean="0"/>
                        <a:t>,</a:t>
                      </a:r>
                      <a:r>
                        <a:rPr lang="en-US" sz="1400" baseline="0" dirty="0" err="1" smtClean="0">
                          <a:hlinkClick r:id="rId3"/>
                        </a:rPr>
                        <a:t>Jessie</a:t>
                      </a:r>
                      <a:r>
                        <a:rPr lang="en-US" sz="1400" baseline="0" dirty="0" smtClean="0">
                          <a:hlinkClick r:id="rId3"/>
                        </a:rPr>
                        <a:t> Norman</a:t>
                      </a:r>
                      <a:r>
                        <a:rPr lang="en-US" sz="1400" baseline="0" dirty="0" smtClean="0"/>
                        <a:t>,  </a:t>
                      </a:r>
                      <a:r>
                        <a:rPr lang="en-US" sz="1400" baseline="0" dirty="0" smtClean="0">
                          <a:hlinkClick r:id="rId4"/>
                        </a:rPr>
                        <a:t>Renee Flemming</a:t>
                      </a:r>
                      <a:r>
                        <a:rPr lang="en-US" sz="1400" baseline="0" dirty="0" smtClean="0"/>
                        <a:t>, Pop - </a:t>
                      </a:r>
                      <a:r>
                        <a:rPr lang="en-US" sz="1400" baseline="0" dirty="0" smtClean="0">
                          <a:hlinkClick r:id="rId5"/>
                        </a:rPr>
                        <a:t>Whitney Houston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smtClean="0">
                          <a:hlinkClick r:id="rId6"/>
                        </a:rPr>
                        <a:t>Celine Dion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smtClean="0">
                          <a:hlinkClick r:id="rId7"/>
                        </a:rPr>
                        <a:t>Christina Aguilera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smtClean="0">
                          <a:hlinkClick r:id="rId8"/>
                        </a:rPr>
                        <a:t>Maria Carey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smtClean="0">
                          <a:hlinkClick r:id="rId9"/>
                        </a:rPr>
                        <a:t>Arianna Grande</a:t>
                      </a:r>
                      <a:endParaRPr lang="en-US" sz="1400" dirty="0"/>
                    </a:p>
                  </a:txBody>
                  <a:tcPr/>
                </a:tc>
              </a:tr>
              <a:tr h="863600">
                <a:tc>
                  <a:txBody>
                    <a:bodyPr/>
                    <a:lstStyle/>
                    <a:p>
                      <a:r>
                        <a:rPr lang="en-US" dirty="0" smtClean="0"/>
                        <a:t>Alto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lower</a:t>
                      </a:r>
                      <a:r>
                        <a:rPr lang="en-US" baseline="0" dirty="0" smtClean="0"/>
                        <a:t> female voice part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hlinkClick r:id="rId10"/>
                        </a:rPr>
                        <a:t>Delphine Galou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r>
                        <a:rPr lang="en-US" sz="1400" dirty="0" smtClean="0"/>
                        <a:t>Pop: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Tina Turner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Amy Winehouse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Adele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Stevie Nicks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5"/>
                        </a:rPr>
                        <a:t>Janis Joplin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Rhianna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/>
                        </a:rPr>
                        <a:t>Queen </a:t>
                      </a:r>
                      <a:r>
                        <a:rPr lang="en-US" sz="1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/>
                        </a:rPr>
                        <a:t>Latifah</a:t>
                      </a:r>
                      <a:endParaRPr lang="en-US" sz="1400" dirty="0"/>
                    </a:p>
                  </a:txBody>
                  <a:tcPr/>
                </a:tc>
              </a:tr>
              <a:tr h="863600">
                <a:tc>
                  <a:txBody>
                    <a:bodyPr/>
                    <a:lstStyle/>
                    <a:p>
                      <a:r>
                        <a:rPr lang="en-US" dirty="0" smtClean="0"/>
                        <a:t>Tenor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highest male voice part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8"/>
                        </a:rPr>
                        <a:t>Jose Carreras, Luciano Pavarotti, Placido Domingo: The three tenors 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9"/>
                        </a:rPr>
                        <a:t>Adam Levine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0"/>
                        </a:rPr>
                        <a:t>Ben Folds,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1"/>
                        </a:rPr>
                        <a:t>Elton John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2"/>
                        </a:rPr>
                        <a:t>Five for Fighting  (John Ondrasik)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3"/>
                        </a:rPr>
                        <a:t>Jimmy Eat World (Jim Adkins)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4"/>
                        </a:rPr>
                        <a:t>Pink Floyd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5"/>
                        </a:rPr>
                        <a:t>Yes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6"/>
                        </a:rPr>
                        <a:t>Bruno Mars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7"/>
                        </a:rPr>
                        <a:t>Jason Mraz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8"/>
                        </a:rPr>
                        <a:t>Jay Sean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9"/>
                        </a:rPr>
                        <a:t>Jason Derulo</a:t>
                      </a:r>
                      <a:endParaRPr lang="en-US" sz="1400" dirty="0"/>
                    </a:p>
                  </a:txBody>
                  <a:tcPr/>
                </a:tc>
              </a:tr>
              <a:tr h="863600">
                <a:tc>
                  <a:txBody>
                    <a:bodyPr/>
                    <a:lstStyle/>
                    <a:p>
                      <a:r>
                        <a:rPr lang="en-US" dirty="0" smtClean="0"/>
                        <a:t>Bass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lowest</a:t>
                      </a:r>
                      <a:r>
                        <a:rPr lang="en-US" baseline="0" dirty="0" smtClean="0"/>
                        <a:t> male voice part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0"/>
                        </a:rPr>
                        <a:t>Ruggero Raimondi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//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1"/>
                        </a:rPr>
                        <a:t>Johnny Cash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2"/>
                        </a:rPr>
                        <a:t>(Ring of Fire with Home Free)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3"/>
                        </a:rPr>
                        <a:t>Trace Adkins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4"/>
                        </a:rPr>
                        <a:t>Michael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4"/>
                        </a:rPr>
                        <a:t>Buble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5"/>
                        </a:rPr>
                        <a:t>Frank Sinatra,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6"/>
                        </a:rPr>
                        <a:t>Barry White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7"/>
                        </a:rPr>
                        <a:t>Mike Rowe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77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So, how do they know know what to sing?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1600200"/>
            <a:ext cx="7232650" cy="5257800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sz="2800" dirty="0" smtClean="0"/>
              <a:t>Notes that have value... those values create rhythm... So what is rhythm?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Rhythm is beats over a period of time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 smtClean="0"/>
              <a:t>But what makes rhythm work?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000" dirty="0" smtClean="0"/>
              <a:t>(How do you know what to play?)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02246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133600"/>
            <a:ext cx="3987800" cy="39878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55675" y="1600200"/>
            <a:ext cx="7232650" cy="5105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biggest note is: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smtClean="0"/>
              <a:t>whole note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0000"/>
                </a:solidFill>
              </a:rPr>
              <a:t>It lasts 4 beats!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Each note represents a different amount of time!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744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What would be half of a whole note?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1600200"/>
            <a:ext cx="3159125" cy="429101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next smallest note is a half note!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How long does that last?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Right!  2 beats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2" b="87012"/>
          <a:stretch/>
        </p:blipFill>
        <p:spPr bwMode="auto">
          <a:xfrm>
            <a:off x="4549322" y="1600200"/>
            <a:ext cx="4307037" cy="84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stCxn id="4" idx="2"/>
          </p:cNvCxnSpPr>
          <p:nvPr/>
        </p:nvCxnSpPr>
        <p:spPr>
          <a:xfrm>
            <a:off x="6702841" y="2447394"/>
            <a:ext cx="764759" cy="6006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8" t="10848" b="77598"/>
          <a:stretch/>
        </p:blipFill>
        <p:spPr bwMode="auto">
          <a:xfrm>
            <a:off x="4495801" y="3124200"/>
            <a:ext cx="4267200" cy="75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5867400" y="24384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3978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What would be half of a half note?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5675" y="1600200"/>
            <a:ext cx="3159125" cy="429101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 smtClean="0"/>
              <a:t>The next smallest note is a quarter note!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How long does that last?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Right!  1 beat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2" b="87012"/>
          <a:stretch/>
        </p:blipFill>
        <p:spPr bwMode="auto">
          <a:xfrm>
            <a:off x="4549322" y="1600200"/>
            <a:ext cx="4307037" cy="84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stCxn id="4" idx="2"/>
          </p:cNvCxnSpPr>
          <p:nvPr/>
        </p:nvCxnSpPr>
        <p:spPr>
          <a:xfrm>
            <a:off x="6702841" y="2447394"/>
            <a:ext cx="459959" cy="2958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8" t="10848" b="77598"/>
          <a:stretch/>
        </p:blipFill>
        <p:spPr bwMode="auto">
          <a:xfrm>
            <a:off x="4495800" y="2743200"/>
            <a:ext cx="4267200" cy="75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6172200" y="24384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845841" y="3514194"/>
            <a:ext cx="459959" cy="2958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315200" y="35052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559841" y="3514194"/>
            <a:ext cx="459959" cy="2958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029200" y="35052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5" t="20690" r="3727" b="67756"/>
          <a:stretch/>
        </p:blipFill>
        <p:spPr bwMode="auto">
          <a:xfrm>
            <a:off x="4419600" y="3894534"/>
            <a:ext cx="4501208" cy="75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096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0</TotalTime>
  <Words>734</Words>
  <Application>Microsoft Macintosh PowerPoint</Application>
  <PresentationFormat>On-screen Show (4:3)</PresentationFormat>
  <Paragraphs>120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Summer</vt:lpstr>
      <vt:lpstr>The rudiments of what is music</vt:lpstr>
      <vt:lpstr>What the heck is all that stuff?</vt:lpstr>
      <vt:lpstr>PowerPoint Presentation</vt:lpstr>
      <vt:lpstr>So what’s the difference between these two clefs?</vt:lpstr>
      <vt:lpstr>There are 4 different voice parts for humans:</vt:lpstr>
      <vt:lpstr>So, how do they know know what to sing?</vt:lpstr>
      <vt:lpstr>Each note represents a different amount of time!</vt:lpstr>
      <vt:lpstr>What would be half of a whole note?</vt:lpstr>
      <vt:lpstr>What would be half of a half note?</vt:lpstr>
      <vt:lpstr>What would be half of a quarter note?</vt:lpstr>
      <vt:lpstr>What would be half of an 8th note?</vt:lpstr>
      <vt:lpstr>So the whole rhythm tree looks like this:</vt:lpstr>
      <vt:lpstr>What is the opposite of noise?</vt:lpstr>
      <vt:lpstr>So the whole thing:</vt:lpstr>
      <vt:lpstr>So let’s play a game:</vt:lpstr>
      <vt:lpstr>What are those rules of counting?</vt:lpstr>
      <vt:lpstr>PowerPoint Presentation</vt:lpstr>
      <vt:lpstr>PowerPoint Presentation</vt:lpstr>
      <vt:lpstr>PowerPoint Presentation</vt:lpstr>
      <vt:lpstr>Introducing the </vt:lpstr>
      <vt:lpstr>PowerPoint Presentation</vt:lpstr>
      <vt:lpstr>Knowing about acne...</vt:lpstr>
      <vt:lpstr>So let’s break this down...</vt:lpstr>
      <vt:lpstr>PowerPoint Presentation</vt:lpstr>
      <vt:lpstr>PowerPoint Presentation</vt:lpstr>
      <vt:lpstr>Let’s see if you can be graded for it...?  What about with  e notes?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2010-04-19T20:44:32Z</dcterms:created>
  <dcterms:modified xsi:type="dcterms:W3CDTF">2015-06-18T23:26:12Z</dcterms:modified>
</cp:coreProperties>
</file>